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54" y="1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76166D-AA89-4DE7-8514-0BCDB32F46C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76166D-AA89-4DE7-8514-0BCDB32F46CD}"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76166D-AA89-4DE7-8514-0BCDB32F46CD}"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6166D-AA89-4DE7-8514-0BCDB32F46CD}"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1/27/2020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1011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a:solidFill>
                  <a:schemeClr val="bg1"/>
                </a:solidFill>
                <a:latin typeface="CCFindTheCreeper" pitchFamily="2" charset="0"/>
                <a:ea typeface="CCFindTheCreeper" pitchFamily="2" charset="0"/>
              </a:rPr>
              <a:t>Mrs. McFarland’s Class</a:t>
            </a: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a:solidFill>
                  <a:schemeClr val="bg1"/>
                </a:solidFill>
                <a:latin typeface="CCFindTheCreeper" pitchFamily="2" charset="0"/>
                <a:ea typeface="CCFindTheCreeper" pitchFamily="2" charset="0"/>
              </a:rPr>
              <a:t>Week of January 27th</a:t>
            </a:r>
          </a:p>
        </p:txBody>
      </p:sp>
      <p:sp>
        <p:nvSpPr>
          <p:cNvPr id="7" name="TextBox 6"/>
          <p:cNvSpPr txBox="1"/>
          <p:nvPr/>
        </p:nvSpPr>
        <p:spPr>
          <a:xfrm>
            <a:off x="401348" y="2634758"/>
            <a:ext cx="2819399" cy="1384995"/>
          </a:xfrm>
          <a:prstGeom prst="rect">
            <a:avLst/>
          </a:prstGeom>
          <a:noFill/>
        </p:spPr>
        <p:txBody>
          <a:bodyPr wrap="square" rtlCol="0">
            <a:spAutoFit/>
          </a:bodyPr>
          <a:lstStyle/>
          <a:p>
            <a:pPr algn="ctr"/>
            <a:r>
              <a:rPr lang="en-US" sz="1200" dirty="0">
                <a:latin typeface="CCFindTheCreeper" pitchFamily="2" charset="0"/>
                <a:ea typeface="CCFindTheCreeper" pitchFamily="2" charset="0"/>
              </a:rPr>
              <a:t>We have switched to a 7 day schedule for our reading units.  This is in an effort to get in more daily writing.  Please consult the online assignment page, your child’s agenda, or this weekly newsletter for information on reading/language/spelling test days. </a:t>
            </a:r>
            <a:r>
              <a:rPr lang="en-US" sz="1200" b="1" u="sng" dirty="0">
                <a:latin typeface="CCFindTheCreeper" pitchFamily="2" charset="0"/>
                <a:ea typeface="CCFindTheCreeper" pitchFamily="2" charset="0"/>
              </a:rPr>
              <a:t>Tests days may not be Fridays.</a:t>
            </a:r>
          </a:p>
        </p:txBody>
      </p:sp>
      <p:sp>
        <p:nvSpPr>
          <p:cNvPr id="8" name="TextBox 7"/>
          <p:cNvSpPr txBox="1"/>
          <p:nvPr/>
        </p:nvSpPr>
        <p:spPr>
          <a:xfrm>
            <a:off x="3960698" y="3250444"/>
            <a:ext cx="2057400" cy="430887"/>
          </a:xfrm>
          <a:prstGeom prst="rect">
            <a:avLst/>
          </a:prstGeom>
          <a:noFill/>
        </p:spPr>
        <p:txBody>
          <a:bodyPr wrap="square" rtlCol="0">
            <a:spAutoFit/>
          </a:bodyPr>
          <a:lstStyle/>
          <a:p>
            <a:pPr lvl="1">
              <a:buFont typeface="Arial" pitchFamily="34" charset="0"/>
              <a:buChar char="•"/>
            </a:pPr>
            <a:r>
              <a:rPr lang="en-US" sz="1100" dirty="0">
                <a:latin typeface="CCFindTheCreeper" pitchFamily="2" charset="0"/>
                <a:ea typeface="CCFindTheCreeper" pitchFamily="2" charset="0"/>
              </a:rPr>
              <a:t>Order of Operations</a:t>
            </a:r>
          </a:p>
          <a:p>
            <a:pPr lvl="1">
              <a:buFont typeface="Arial" pitchFamily="34" charset="0"/>
              <a:buChar char="•"/>
            </a:pPr>
            <a:r>
              <a:rPr lang="en-US" sz="1100" dirty="0">
                <a:latin typeface="CCFindTheCreeper" pitchFamily="2" charset="0"/>
                <a:ea typeface="CCFindTheCreeper" pitchFamily="2" charset="0"/>
              </a:rPr>
              <a:t>Number Expressions</a:t>
            </a: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a:latin typeface="CCFindTheCreeper" pitchFamily="2" charset="0"/>
              <a:ea typeface="CCFindTheCreeper" pitchFamily="2" charset="0"/>
            </a:endParaRPr>
          </a:p>
          <a:p>
            <a:endParaRPr lang="en-US" sz="1100" dirty="0">
              <a:latin typeface="CCFindTheCreeper" pitchFamily="2" charset="0"/>
              <a:ea typeface="CCFindTheCreeper" pitchFamily="2" charset="0"/>
            </a:endParaRPr>
          </a:p>
        </p:txBody>
      </p:sp>
      <p:sp>
        <p:nvSpPr>
          <p:cNvPr id="10" name="TextBox 9"/>
          <p:cNvSpPr txBox="1"/>
          <p:nvPr/>
        </p:nvSpPr>
        <p:spPr>
          <a:xfrm>
            <a:off x="4371236" y="5185322"/>
            <a:ext cx="1646862" cy="430887"/>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VCCV pattern</a:t>
            </a:r>
          </a:p>
          <a:p>
            <a:pPr>
              <a:buFont typeface="Arial" pitchFamily="34" charset="0"/>
              <a:buChar char="•"/>
            </a:pPr>
            <a:r>
              <a:rPr lang="en-US" sz="1100" dirty="0">
                <a:latin typeface="CCFindTheCreeper" pitchFamily="2" charset="0"/>
                <a:ea typeface="CCFindTheCreeper" pitchFamily="2" charset="0"/>
              </a:rPr>
              <a:t>Test next Monday</a:t>
            </a:r>
          </a:p>
        </p:txBody>
      </p:sp>
      <p:sp>
        <p:nvSpPr>
          <p:cNvPr id="11" name="TextBox 10"/>
          <p:cNvSpPr txBox="1"/>
          <p:nvPr/>
        </p:nvSpPr>
        <p:spPr>
          <a:xfrm>
            <a:off x="4396636" y="6365590"/>
            <a:ext cx="1851763" cy="769441"/>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Pronouns </a:t>
            </a:r>
          </a:p>
          <a:p>
            <a:pPr>
              <a:buFont typeface="Arial" pitchFamily="34" charset="0"/>
              <a:buChar char="•"/>
            </a:pPr>
            <a:r>
              <a:rPr lang="en-US" sz="1100" dirty="0">
                <a:latin typeface="CCFindTheCreeper" pitchFamily="2" charset="0"/>
                <a:ea typeface="CCFindTheCreeper" pitchFamily="2" charset="0"/>
              </a:rPr>
              <a:t>Daily Proofreading</a:t>
            </a:r>
          </a:p>
          <a:p>
            <a:pPr>
              <a:buFont typeface="Arial" pitchFamily="34" charset="0"/>
              <a:buChar char="•"/>
            </a:pPr>
            <a:r>
              <a:rPr lang="en-US" sz="1100" dirty="0">
                <a:latin typeface="CCFindTheCreeper" pitchFamily="2" charset="0"/>
                <a:ea typeface="CCFindTheCreeper" pitchFamily="2" charset="0"/>
              </a:rPr>
              <a:t>Opinion writing</a:t>
            </a:r>
          </a:p>
          <a:p>
            <a:pPr>
              <a:buFont typeface="Arial" pitchFamily="34" charset="0"/>
              <a:buChar char="•"/>
            </a:pPr>
            <a:endParaRPr lang="en-US" sz="1100" dirty="0">
              <a:latin typeface="CCFindTheCreeper" pitchFamily="2" charset="0"/>
              <a:ea typeface="CCFindTheCreeper" pitchFamily="2" charset="0"/>
            </a:endParaRPr>
          </a:p>
        </p:txBody>
      </p:sp>
      <p:sp>
        <p:nvSpPr>
          <p:cNvPr id="12" name="TextBox 11"/>
          <p:cNvSpPr txBox="1"/>
          <p:nvPr/>
        </p:nvSpPr>
        <p:spPr>
          <a:xfrm>
            <a:off x="3869374" y="7658732"/>
            <a:ext cx="2819400" cy="600164"/>
          </a:xfrm>
          <a:prstGeom prst="rect">
            <a:avLst/>
          </a:prstGeom>
          <a:noFill/>
        </p:spPr>
        <p:txBody>
          <a:bodyPr wrap="square" rtlCol="0">
            <a:spAutoFit/>
          </a:bodyPr>
          <a:lstStyle/>
          <a:p>
            <a:pPr>
              <a:buFont typeface="Arial" pitchFamily="34" charset="0"/>
              <a:buChar char="•"/>
            </a:pPr>
            <a:r>
              <a:rPr lang="en-US" sz="1100" b="1" dirty="0">
                <a:latin typeface="CCFindTheCreeper" pitchFamily="2" charset="0"/>
                <a:ea typeface="CCFindTheCreeper" pitchFamily="2" charset="0"/>
              </a:rPr>
              <a:t>Science:  N/A</a:t>
            </a:r>
          </a:p>
          <a:p>
            <a:pPr>
              <a:buFont typeface="Arial" pitchFamily="34" charset="0"/>
              <a:buChar char="•"/>
            </a:pPr>
            <a:r>
              <a:rPr lang="en-US" sz="1100" b="1" dirty="0">
                <a:latin typeface="CCFindTheCreeper" pitchFamily="2" charset="0"/>
                <a:ea typeface="CCFindTheCreeper" pitchFamily="2" charset="0"/>
              </a:rPr>
              <a:t>Social Studies: </a:t>
            </a:r>
            <a:r>
              <a:rPr lang="en-US" sz="1100" dirty="0">
                <a:latin typeface="CCFindTheCreeper" pitchFamily="2" charset="0"/>
                <a:ea typeface="CCFindTheCreeper" pitchFamily="2" charset="0"/>
              </a:rPr>
              <a:t>Hall of Presidents reports due Tuesday; speeches due this Friday!</a:t>
            </a:r>
          </a:p>
        </p:txBody>
      </p:sp>
      <p:sp>
        <p:nvSpPr>
          <p:cNvPr id="13" name="TextBox 12"/>
          <p:cNvSpPr txBox="1"/>
          <p:nvPr/>
        </p:nvSpPr>
        <p:spPr>
          <a:xfrm>
            <a:off x="534354" y="4996630"/>
            <a:ext cx="2417794" cy="215444"/>
          </a:xfrm>
          <a:prstGeom prst="rect">
            <a:avLst/>
          </a:prstGeom>
          <a:noFill/>
        </p:spPr>
        <p:txBody>
          <a:bodyPr wrap="square" rtlCol="0">
            <a:spAutoFit/>
          </a:bodyPr>
          <a:lstStyle/>
          <a:p>
            <a:pPr algn="ctr"/>
            <a:endParaRPr lang="en-US" sz="800" dirty="0">
              <a:latin typeface="CCFindTheCreeper" pitchFamily="2" charset="0"/>
              <a:ea typeface="CCFindTheCreeper" pitchFamily="2" charset="0"/>
            </a:endParaRPr>
          </a:p>
        </p:txBody>
      </p:sp>
      <p:sp>
        <p:nvSpPr>
          <p:cNvPr id="14" name="TextBox 13"/>
          <p:cNvSpPr txBox="1"/>
          <p:nvPr/>
        </p:nvSpPr>
        <p:spPr>
          <a:xfrm>
            <a:off x="453147" y="6999194"/>
            <a:ext cx="2803450" cy="1646605"/>
          </a:xfrm>
          <a:prstGeom prst="rect">
            <a:avLst/>
          </a:prstGeom>
          <a:noFill/>
        </p:spPr>
        <p:txBody>
          <a:bodyPr wrap="square" rtlCol="0">
            <a:spAutoFit/>
          </a:bodyPr>
          <a:lstStyle/>
          <a:p>
            <a:r>
              <a:rPr lang="en-US" sz="1100" b="1" dirty="0"/>
              <a:t>Monday, February 3-Friday, February 7: </a:t>
            </a:r>
            <a:r>
              <a:rPr lang="en-US" sz="1100" dirty="0"/>
              <a:t>Star Lab</a:t>
            </a:r>
          </a:p>
          <a:p>
            <a:r>
              <a:rPr lang="en-US" sz="1100" b="1" dirty="0"/>
              <a:t>Wednesday, February 12</a:t>
            </a:r>
            <a:r>
              <a:rPr lang="en-US" sz="1100" b="1" baseline="30000" dirty="0"/>
              <a:t>th</a:t>
            </a:r>
            <a:r>
              <a:rPr lang="en-US" sz="1100" b="1" dirty="0"/>
              <a:t>:   </a:t>
            </a:r>
            <a:r>
              <a:rPr lang="en-US" sz="1100" dirty="0"/>
              <a:t>Spring Pictures</a:t>
            </a:r>
          </a:p>
          <a:p>
            <a:r>
              <a:rPr lang="en-US" sz="1100" b="1" dirty="0"/>
              <a:t>Friday, February 14</a:t>
            </a:r>
            <a:r>
              <a:rPr lang="en-US" sz="1100" b="1" baseline="30000" dirty="0"/>
              <a:t>th</a:t>
            </a:r>
            <a:r>
              <a:rPr lang="en-US" sz="1100" dirty="0"/>
              <a:t>:  Manners Meal, Hall of Presidents (8:30-10:30), Valentine’s Day Party</a:t>
            </a:r>
          </a:p>
          <a:p>
            <a:r>
              <a:rPr lang="en-US" sz="1100" b="1" dirty="0"/>
              <a:t>Monday, February 17</a:t>
            </a:r>
            <a:r>
              <a:rPr lang="en-US" sz="1100" b="1" baseline="30000" dirty="0"/>
              <a:t>th</a:t>
            </a:r>
            <a:r>
              <a:rPr lang="en-US" sz="1100" dirty="0"/>
              <a:t>:  President’s Day –No School</a:t>
            </a:r>
          </a:p>
          <a:p>
            <a:endParaRPr lang="en-US" sz="1200" dirty="0"/>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a:solidFill>
                  <a:schemeClr val="bg2"/>
                </a:solidFill>
                <a:latin typeface="CCAreYouForReal" pitchFamily="2" charset="0"/>
                <a:ea typeface="CCAreYouForReal" pitchFamily="2" charset="0"/>
              </a:rPr>
              <a:t>A Peek at This Week in…</a:t>
            </a:r>
          </a:p>
        </p:txBody>
      </p:sp>
      <p:sp>
        <p:nvSpPr>
          <p:cNvPr id="16" name="TextBox 15"/>
          <p:cNvSpPr txBox="1"/>
          <p:nvPr/>
        </p:nvSpPr>
        <p:spPr>
          <a:xfrm>
            <a:off x="396296" y="2346032"/>
            <a:ext cx="2843967" cy="553998"/>
          </a:xfrm>
          <a:prstGeom prst="rect">
            <a:avLst/>
          </a:prstGeom>
          <a:noFill/>
        </p:spPr>
        <p:txBody>
          <a:bodyPr wrap="square" rtlCol="0">
            <a:spAutoFit/>
          </a:bodyPr>
          <a:lstStyle/>
          <a:p>
            <a:pPr algn="ctr"/>
            <a:r>
              <a:rPr lang="en-US" b="1" dirty="0">
                <a:latin typeface="CCAreYouForReal" pitchFamily="2" charset="0"/>
                <a:ea typeface="CCAreYouForReal" pitchFamily="2" charset="0"/>
              </a:rPr>
              <a:t>Reminders</a:t>
            </a:r>
          </a:p>
          <a:p>
            <a:pPr algn="ctr"/>
            <a:endParaRPr lang="en-US" sz="1200" b="1"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051005" y="2911089"/>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Math (McFarland)</a:t>
            </a:r>
          </a:p>
        </p:txBody>
      </p:sp>
      <p:sp>
        <p:nvSpPr>
          <p:cNvPr id="19" name="TextBox 18"/>
          <p:cNvSpPr txBox="1"/>
          <p:nvPr/>
        </p:nvSpPr>
        <p:spPr>
          <a:xfrm>
            <a:off x="4089399" y="3823853"/>
            <a:ext cx="2133600" cy="104644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Reading (McFarland)</a:t>
            </a:r>
          </a:p>
          <a:p>
            <a:pPr algn="ctr"/>
            <a:r>
              <a:rPr lang="en-US" sz="1200" dirty="0">
                <a:latin typeface="CCAreYouForReal" pitchFamily="2" charset="0"/>
                <a:ea typeface="CCAreYouForReal" pitchFamily="2" charset="0"/>
              </a:rPr>
              <a:t>Unit 3, L#11 (Skills &amp; strategies sheets for the unit were sent home last week.)</a:t>
            </a:r>
          </a:p>
          <a:p>
            <a:pPr algn="ctr"/>
            <a:r>
              <a:rPr lang="en-US" sz="1200" dirty="0">
                <a:latin typeface="CCAreYouForReal" pitchFamily="2" charset="0"/>
                <a:ea typeface="CCAreYouForReal" pitchFamily="2" charset="0"/>
              </a:rPr>
              <a:t>Tests next MONDAY!!</a:t>
            </a:r>
          </a:p>
        </p:txBody>
      </p:sp>
      <p:sp>
        <p:nvSpPr>
          <p:cNvPr id="20" name="TextBox 19"/>
          <p:cNvSpPr txBox="1"/>
          <p:nvPr/>
        </p:nvSpPr>
        <p:spPr>
          <a:xfrm>
            <a:off x="4114799" y="4884393"/>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Spelling (McFarland)</a:t>
            </a:r>
          </a:p>
        </p:txBody>
      </p:sp>
      <p:sp>
        <p:nvSpPr>
          <p:cNvPr id="21" name="TextBox 20"/>
          <p:cNvSpPr txBox="1"/>
          <p:nvPr/>
        </p:nvSpPr>
        <p:spPr>
          <a:xfrm>
            <a:off x="3803355" y="5825401"/>
            <a:ext cx="26289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Language Arts/Writing (McFarland)</a:t>
            </a:r>
          </a:p>
        </p:txBody>
      </p:sp>
      <p:sp>
        <p:nvSpPr>
          <p:cNvPr id="22" name="TextBox 21"/>
          <p:cNvSpPr txBox="1"/>
          <p:nvPr/>
        </p:nvSpPr>
        <p:spPr>
          <a:xfrm>
            <a:off x="3771899" y="7206740"/>
            <a:ext cx="28194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Science/ Social Studies (Eldridge)</a:t>
            </a:r>
          </a:p>
        </p:txBody>
      </p:sp>
      <p:sp>
        <p:nvSpPr>
          <p:cNvPr id="2" name="TextBox 1"/>
          <p:cNvSpPr txBox="1"/>
          <p:nvPr/>
        </p:nvSpPr>
        <p:spPr>
          <a:xfrm>
            <a:off x="714526" y="2444320"/>
            <a:ext cx="2104792"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
        <p:nvSpPr>
          <p:cNvPr id="3" name="TextBox 2">
            <a:extLst>
              <a:ext uri="{FF2B5EF4-FFF2-40B4-BE49-F238E27FC236}">
                <a16:creationId xmlns:a16="http://schemas.microsoft.com/office/drawing/2014/main" id="{4C6D59D4-C4B6-4420-A1BD-D3714D1E1D62}"/>
              </a:ext>
            </a:extLst>
          </p:cNvPr>
          <p:cNvSpPr txBox="1"/>
          <p:nvPr/>
        </p:nvSpPr>
        <p:spPr>
          <a:xfrm>
            <a:off x="784815" y="4884393"/>
            <a:ext cx="2133600" cy="1077218"/>
          </a:xfrm>
          <a:prstGeom prst="rect">
            <a:avLst/>
          </a:prstGeom>
          <a:noFill/>
        </p:spPr>
        <p:txBody>
          <a:bodyPr wrap="square" rtlCol="0">
            <a:spAutoFit/>
          </a:bodyPr>
          <a:lstStyle/>
          <a:p>
            <a:r>
              <a:rPr lang="en-US" sz="1600" dirty="0"/>
              <a:t>Hall of Presidents is coming up quickly—make sure your child knows his/her speech!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223</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69</cp:revision>
  <cp:lastPrinted>2020-01-27T19:54:45Z</cp:lastPrinted>
  <dcterms:created xsi:type="dcterms:W3CDTF">2014-08-01T12:31:54Z</dcterms:created>
  <dcterms:modified xsi:type="dcterms:W3CDTF">2020-01-27T19:54:48Z</dcterms:modified>
</cp:coreProperties>
</file>